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23"/>
  </p:notesMasterIdLst>
  <p:handoutMasterIdLst>
    <p:handoutMasterId r:id="rId24"/>
  </p:handoutMasterIdLst>
  <p:sldIdLst>
    <p:sldId id="287" r:id="rId3"/>
    <p:sldId id="290" r:id="rId4"/>
    <p:sldId id="392" r:id="rId5"/>
    <p:sldId id="426" r:id="rId6"/>
    <p:sldId id="427" r:id="rId7"/>
    <p:sldId id="441" r:id="rId8"/>
    <p:sldId id="428" r:id="rId9"/>
    <p:sldId id="439" r:id="rId10"/>
    <p:sldId id="429" r:id="rId11"/>
    <p:sldId id="430" r:id="rId12"/>
    <p:sldId id="431" r:id="rId13"/>
    <p:sldId id="433" r:id="rId14"/>
    <p:sldId id="432" r:id="rId15"/>
    <p:sldId id="434" r:id="rId16"/>
    <p:sldId id="435" r:id="rId17"/>
    <p:sldId id="436" r:id="rId18"/>
    <p:sldId id="437" r:id="rId19"/>
    <p:sldId id="438" r:id="rId20"/>
    <p:sldId id="440" r:id="rId21"/>
    <p:sldId id="418" r:id="rId22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Us" id="{8F76DF20-D6F9-1543-B26E-3B7D02500090}">
          <p14:sldIdLst>
            <p14:sldId id="287"/>
            <p14:sldId id="290"/>
            <p14:sldId id="392"/>
            <p14:sldId id="426"/>
            <p14:sldId id="427"/>
            <p14:sldId id="441"/>
            <p14:sldId id="428"/>
            <p14:sldId id="439"/>
            <p14:sldId id="429"/>
            <p14:sldId id="430"/>
            <p14:sldId id="431"/>
            <p14:sldId id="433"/>
            <p14:sldId id="432"/>
            <p14:sldId id="434"/>
            <p14:sldId id="435"/>
            <p14:sldId id="436"/>
            <p14:sldId id="437"/>
            <p14:sldId id="438"/>
            <p14:sldId id="440"/>
            <p14:sldId id="418"/>
          </p14:sldIdLst>
        </p14:section>
        <p14:section name="Through the Time" id="{7D4760B0-6277-AB4C-B48B-D37544E8515B}">
          <p14:sldIdLst/>
        </p14:section>
        <p14:section name="Problem and Solution" id="{5EA7BD61-DB7D-C74E-8314-17A3306630DC}">
          <p14:sldIdLst/>
        </p14:section>
        <p14:section name="Portfolio and Layout" id="{08E24CF3-DB79-3A49-B3FD-51DD1F808AFF}">
          <p14:sldIdLst/>
        </p14:section>
        <p14:section name="Meet the Team" id="{918C2B20-C66F-A54C-A149-5A4D08144A1A}">
          <p14:sldIdLst/>
        </p14:section>
        <p14:section name="Data Chart" id="{8502E141-0634-C646-A48A-3041A15B4F00}">
          <p14:sldIdLst/>
        </p14:section>
        <p14:section name="World Maps" id="{A6D4BDCA-D3B0-264C-986F-7376B05E0722}">
          <p14:sldIdLst/>
        </p14:section>
        <p14:section name="Devices Mockup" id="{DB3E3963-3AEA-F645-BD90-EBD85986668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B66D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4"/>
    <p:restoredTop sz="94722"/>
  </p:normalViewPr>
  <p:slideViewPr>
    <p:cSldViewPr snapToGrid="0" snapToObjects="1" showGuides="1">
      <p:cViewPr varScale="1">
        <p:scale>
          <a:sx n="87" d="100"/>
          <a:sy n="87" d="100"/>
        </p:scale>
        <p:origin x="930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40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7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0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88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90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32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8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0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36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3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0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9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91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7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99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0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457120" y="1929033"/>
            <a:ext cx="3898720" cy="38987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306133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90160" y="568960"/>
            <a:ext cx="3037840" cy="1717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412480" y="1127760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90160" y="34308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412480" y="39896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074160" y="4572000"/>
            <a:ext cx="7101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2854960"/>
            <a:ext cx="3048000" cy="4003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3413760"/>
            <a:ext cx="6106160" cy="3444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-3048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14720" y="2171395"/>
            <a:ext cx="2194560" cy="3094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4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28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-635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4057015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33840" y="-30480"/>
            <a:ext cx="3058160" cy="688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946702"/>
            <a:ext cx="4067175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12000" y="1135075"/>
            <a:ext cx="4053840" cy="4574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40319"/>
            <a:ext cx="2042161" cy="45696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algn="ctr">
              <a:defRPr sz="96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950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3217090"/>
            <a:ext cx="1561920" cy="15619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bg1">
                    <a:lumMod val="50000"/>
                    <a:lumOff val="50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bg1">
                  <a:lumMod val="50000"/>
                  <a:lumOff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75" r:id="rId3"/>
    <p:sldLayoutId id="2147484034" r:id="rId4"/>
    <p:sldLayoutId id="2147484037" r:id="rId5"/>
    <p:sldLayoutId id="2147484038" r:id="rId6"/>
    <p:sldLayoutId id="2147484051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  <p:sldLayoutId id="2147484076" r:id="rId20"/>
    <p:sldLayoutId id="2147484052" r:id="rId21"/>
    <p:sldLayoutId id="2147484053" r:id="rId22"/>
    <p:sldLayoutId id="2147484054" r:id="rId23"/>
    <p:sldLayoutId id="2147484055" r:id="rId24"/>
    <p:sldLayoutId id="2147484056" r:id="rId25"/>
    <p:sldLayoutId id="2147484057" r:id="rId26"/>
    <p:sldLayoutId id="2147484058" r:id="rId27"/>
    <p:sldLayoutId id="2147484059" r:id="rId28"/>
    <p:sldLayoutId id="2147484060" r:id="rId29"/>
    <p:sldLayoutId id="2147484061" r:id="rId30"/>
    <p:sldLayoutId id="2147484062" r:id="rId31"/>
    <p:sldLayoutId id="2147484077" r:id="rId32"/>
    <p:sldLayoutId id="2147484089" r:id="rId3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jp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jpg"/><Relationship Id="rId7" Type="http://schemas.openxmlformats.org/officeDocument/2006/relationships/image" Target="../media/image1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10" Type="http://schemas.openxmlformats.org/officeDocument/2006/relationships/image" Target="../media/image119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20.jpg"/><Relationship Id="rId7" Type="http://schemas.openxmlformats.org/officeDocument/2006/relationships/image" Target="../media/image1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3" Type="http://schemas.openxmlformats.org/officeDocument/2006/relationships/image" Target="../media/image136.jp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Relationship Id="rId9" Type="http://schemas.openxmlformats.org/officeDocument/2006/relationships/image" Target="../media/image14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10" Type="http://schemas.openxmlformats.org/officeDocument/2006/relationships/image" Target="../media/image62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5" Type="http://schemas.openxmlformats.org/officeDocument/2006/relationships/image" Target="../media/image7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Relationship Id="rId14" Type="http://schemas.openxmlformats.org/officeDocument/2006/relationships/image" Target="../media/image7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800" dirty="0">
                <a:cs typeface="B Nazanin" panose="00000400000000000000" pitchFamily="2" charset="-78"/>
              </a:rPr>
              <a:t>بررسی نمونه </a:t>
            </a:r>
            <a:r>
              <a:rPr lang="fa-IR" sz="4800" dirty="0" smtClean="0">
                <a:cs typeface="B Nazanin" panose="00000400000000000000" pitchFamily="2" charset="-78"/>
              </a:rPr>
              <a:t>ارائه آمارنامه ها</a:t>
            </a:r>
            <a:br>
              <a:rPr lang="fa-IR" sz="4800" dirty="0" smtClean="0">
                <a:cs typeface="B Nazanin" panose="00000400000000000000" pitchFamily="2" charset="-78"/>
              </a:rPr>
            </a:br>
            <a:r>
              <a:rPr lang="fa-IR" sz="4800" dirty="0" smtClean="0">
                <a:cs typeface="B Nazanin" panose="00000400000000000000" pitchFamily="2" charset="-78"/>
              </a:rPr>
              <a:t> </a:t>
            </a:r>
            <a:endParaRPr lang="en-US" sz="4800" dirty="0"/>
          </a:p>
        </p:txBody>
      </p:sp>
      <p:sp>
        <p:nvSpPr>
          <p:cNvPr id="60" name="TextBox 59"/>
          <p:cNvSpPr txBox="1"/>
          <p:nvPr/>
        </p:nvSpPr>
        <p:spPr>
          <a:xfrm>
            <a:off x="8546503" y="4752975"/>
            <a:ext cx="2917963" cy="35278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r" rtl="1">
              <a:lnSpc>
                <a:spcPct val="130000"/>
              </a:lnSpc>
              <a:spcBef>
                <a:spcPts val="1000"/>
              </a:spcBef>
            </a:pPr>
            <a:r>
              <a:rPr lang="fa-IR" sz="1400" b="1" dirty="0" smtClean="0">
                <a:cs typeface="B Titr" panose="00000700000000000000" pitchFamily="2" charset="-78"/>
              </a:rPr>
              <a:t>دفتر آمار، پژوهش و مطالعات راهبردی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95528" y="4752975"/>
            <a:ext cx="2917963" cy="80110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r" rtl="1">
              <a:lnSpc>
                <a:spcPct val="130000"/>
              </a:lnSpc>
              <a:spcBef>
                <a:spcPts val="1000"/>
              </a:spcBef>
            </a:pPr>
            <a:r>
              <a:rPr lang="fa-IR" sz="1400" b="1" dirty="0" smtClean="0">
                <a:cs typeface="B Titr" panose="00000700000000000000" pitchFamily="2" charset="-78"/>
              </a:rPr>
              <a:t>تهیه و تنظیم</a:t>
            </a:r>
            <a:endParaRPr lang="en-US" sz="1400" b="1" dirty="0">
              <a:cs typeface="B Titr" panose="00000700000000000000" pitchFamily="2" charset="-78"/>
            </a:endParaRPr>
          </a:p>
          <a:p>
            <a:pPr algn="r" rtl="1">
              <a:lnSpc>
                <a:spcPct val="130000"/>
              </a:lnSpc>
              <a:spcBef>
                <a:spcPts val="1000"/>
              </a:spcBef>
            </a:pPr>
            <a:r>
              <a:rPr lang="fa-IR" sz="1600" b="1" dirty="0" smtClean="0">
                <a:solidFill>
                  <a:schemeClr val="tx1">
                    <a:alpha val="70000"/>
                  </a:schemeClr>
                </a:solidFill>
                <a:cs typeface="B Nazanin" panose="00000400000000000000" pitchFamily="2" charset="-78"/>
              </a:rPr>
              <a:t>علی زینلی شعرباف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33229" y="4769133"/>
            <a:ext cx="2917963" cy="33662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r" rtl="1">
              <a:lnSpc>
                <a:spcPct val="130000"/>
              </a:lnSpc>
              <a:spcBef>
                <a:spcPts val="1000"/>
              </a:spcBef>
            </a:pPr>
            <a:r>
              <a:rPr lang="fa-IR" sz="1400" b="1" dirty="0" smtClean="0">
                <a:cs typeface="B Titr" panose="00000700000000000000" pitchFamily="2" charset="-78"/>
              </a:rPr>
              <a:t>اردیبهشت 98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77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71" grpId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549089" y="132324"/>
            <a:ext cx="3423836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آمارنامه اینفوگرافیک پرتغال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www.ine.pt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6" y="90058"/>
            <a:ext cx="5078776" cy="67679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5914" y="2807507"/>
            <a:ext cx="2287584" cy="1202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32" y="486497"/>
            <a:ext cx="5236935" cy="602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22" y="174590"/>
            <a:ext cx="487741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65" y="306965"/>
            <a:ext cx="5048250" cy="6334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76" y="306965"/>
            <a:ext cx="5048250" cy="6162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65" y="370340"/>
            <a:ext cx="5521194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69" y="234630"/>
            <a:ext cx="4907028" cy="66231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57430" y="6486832"/>
            <a:ext cx="812177" cy="379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523406" y="5685887"/>
            <a:ext cx="640183" cy="6961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5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102547" y="132324"/>
            <a:ext cx="3084723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l"/>
            <a:r>
              <a:rPr lang="en-US" sz="1400" b="1" dirty="0"/>
              <a:t>Statistical Data on Switzerland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i="1" dirty="0" smtClean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https</a:t>
            </a:r>
            <a:r>
              <a:rPr lang="en-US" sz="14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://statistiques.public.lu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0" y="0"/>
            <a:ext cx="595708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35" y="0"/>
            <a:ext cx="748060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34" y="0"/>
            <a:ext cx="764773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42" y="0"/>
            <a:ext cx="67663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22" y="0"/>
            <a:ext cx="6743700" cy="666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34" y="0"/>
            <a:ext cx="657415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77" y="-33051"/>
            <a:ext cx="6981092" cy="67533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48544" y="6361094"/>
            <a:ext cx="1012366" cy="369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57600" y="5288096"/>
            <a:ext cx="207277" cy="1032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02547" y="1134737"/>
            <a:ext cx="3084723" cy="82626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l"/>
            <a:r>
              <a:rPr lang="en-US" sz="1400" dirty="0"/>
              <a:t>M</a:t>
            </a:r>
            <a:r>
              <a:rPr lang="en-US" sz="1400" dirty="0" smtClean="0"/>
              <a:t>ain </a:t>
            </a:r>
            <a:r>
              <a:rPr lang="en-US" sz="1400" dirty="0"/>
              <a:t>statistical findings in English for </a:t>
            </a:r>
            <a:r>
              <a:rPr lang="en-US" sz="1400" dirty="0" smtClean="0"/>
              <a:t>international </a:t>
            </a:r>
            <a:r>
              <a:rPr lang="en-US" sz="1400" dirty="0"/>
              <a:t>readers </a:t>
            </a:r>
            <a:br>
              <a:rPr lang="en-US" sz="1400" dirty="0"/>
            </a:br>
            <a:endParaRPr lang="en-US" sz="1400" i="1" dirty="0"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188067" y="132324"/>
            <a:ext cx="2784858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سوئیس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www.bfs.admin.ch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41" y="0"/>
            <a:ext cx="3429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50" y="-77118"/>
            <a:ext cx="3429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05250" y="0"/>
            <a:ext cx="972697" cy="3541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1400" b="1" dirty="0" smtClean="0">
                <a:cs typeface="B Nazanin" panose="00000400000000000000" pitchFamily="2" charset="-78"/>
              </a:rPr>
              <a:t>فهرست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44" y="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94" y="-38559"/>
            <a:ext cx="3429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83" y="-77118"/>
            <a:ext cx="3429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572" y="-57838"/>
            <a:ext cx="3429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85" y="0"/>
            <a:ext cx="3429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33" y="-19279"/>
            <a:ext cx="3429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48" y="-38559"/>
            <a:ext cx="3214734" cy="6725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81230" y="6344339"/>
            <a:ext cx="664683" cy="29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544238" y="5651653"/>
            <a:ext cx="361950" cy="692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2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72809" y="132324"/>
            <a:ext cx="2300115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وین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www.wien.gv.at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8" y="132324"/>
            <a:ext cx="326489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46" y="132324"/>
            <a:ext cx="652978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20" y="132324"/>
            <a:ext cx="6529783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94" y="132324"/>
            <a:ext cx="6529783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01" y="132324"/>
            <a:ext cx="6538421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26" y="340901"/>
            <a:ext cx="4781550" cy="228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00227" y="231354"/>
            <a:ext cx="881348" cy="338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9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188067" y="132324"/>
            <a:ext cx="2784858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سنگاپور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www.singstat.gov.sg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9" y="0"/>
            <a:ext cx="540495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9" y="896670"/>
            <a:ext cx="9556021" cy="59613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0984" y="896670"/>
            <a:ext cx="1449980" cy="464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فهرست</a:t>
            </a:r>
            <a:endParaRPr lang="en-US" sz="1600" i="1" dirty="0"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59" y="896670"/>
            <a:ext cx="9485521" cy="6455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14" y="896670"/>
            <a:ext cx="9549366" cy="5982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14" y="957859"/>
            <a:ext cx="9853772" cy="6303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8" y="957859"/>
            <a:ext cx="9612027" cy="6596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35" y="957859"/>
            <a:ext cx="9407851" cy="639435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023692" y="1478282"/>
            <a:ext cx="2415556" cy="4513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1600" b="1" dirty="0" smtClean="0">
                <a:cs typeface="B Nazanin" panose="00000400000000000000" pitchFamily="2" charset="-78"/>
              </a:rPr>
              <a:t>نظرسنجی از خوانندگان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65" y="10394"/>
            <a:ext cx="4728737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206668" y="6554578"/>
            <a:ext cx="1079306" cy="27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122843" y="5775737"/>
            <a:ext cx="341523" cy="6610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8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4" grpId="0" animBg="1"/>
      <p:bldP spid="22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573657" y="132324"/>
            <a:ext cx="2399267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هلسینکی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www.hel.fi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8" y="0"/>
            <a:ext cx="470847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21" y="0"/>
            <a:ext cx="4829175" cy="676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01" y="9525"/>
            <a:ext cx="4810125" cy="675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97" y="-47625"/>
            <a:ext cx="474640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37" y="-47625"/>
            <a:ext cx="4791075" cy="677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79" y="-133350"/>
            <a:ext cx="448032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77880" y="6367748"/>
            <a:ext cx="642342" cy="356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91918" y="5378642"/>
            <a:ext cx="121185" cy="8938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964401" y="132324"/>
            <a:ext cx="3008524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تالین</a:t>
            </a:r>
            <a:r>
              <a:rPr lang="fa-IR" sz="1400" b="1" dirty="0" smtClean="0">
                <a:cs typeface="B Nazanin" panose="00000400000000000000" pitchFamily="2" charset="-78"/>
              </a:rPr>
              <a:t> -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FACTS AND FIGURES </a:t>
            </a:r>
            <a:endParaRPr lang="fa-IR" sz="1400" b="1" dirty="0" smtClean="0">
              <a:cs typeface="B Nazanin" panose="00000400000000000000" pitchFamily="2" charset="-78"/>
            </a:endParaRPr>
          </a:p>
          <a:p>
            <a:pPr algn="r" rtl="1"/>
            <a:r>
              <a:rPr lang="en-US" sz="14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www.tallinn.ee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01" y="0"/>
            <a:ext cx="341504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30" y="0"/>
            <a:ext cx="690459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73576" y="284724"/>
            <a:ext cx="1400978" cy="5559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فهرست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91" y="0"/>
            <a:ext cx="692304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54" y="-170761"/>
            <a:ext cx="3272934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7427" y="6334699"/>
            <a:ext cx="890043" cy="352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42448" y="5717754"/>
            <a:ext cx="61224" cy="616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4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339769" y="132324"/>
            <a:ext cx="3633155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برلین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www.statistik-berlin-brandenburg.de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42" y="0"/>
            <a:ext cx="462261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29" y="0"/>
            <a:ext cx="4622613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83" y="0"/>
            <a:ext cx="4622613" cy="6858000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53836"/>
              </p:ext>
            </p:extLst>
          </p:nvPr>
        </p:nvGraphicFramePr>
        <p:xfrm>
          <a:off x="8009264" y="1123716"/>
          <a:ext cx="3963660" cy="558554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963660"/>
              </a:tblGrid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General Preliminary Remarks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Geographical and meteorological 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01 Territory and Population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02 Employment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Chapter 03 Elections PDF | XLSX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04 Education and Culture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05 Public Social Benefits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06 Healthcare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07 Justice and Public Security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08 Construction activity and apartments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09 Environment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10 Agriculture, Forestry, Fisheries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11 Manufacturing and Crafting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12 Trade, Hospitality and Tourism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13 Traffic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14 Services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15 Import and export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16 Businesses and Workplaces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17 Prices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18 Earnings and labor costs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19 Income and Expenditure of Households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20 Public Finance and Tax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21 National accounts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Chapter 22 Comparison of cities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Annex PDF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Alphabetical index PDF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068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615 pages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3684424" y="110209"/>
            <a:ext cx="1740666" cy="4848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فصول کتاب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25090" y="486497"/>
            <a:ext cx="2409338" cy="736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554757" y="595028"/>
            <a:ext cx="0" cy="627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76" y="0"/>
            <a:ext cx="4622613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52" y="0"/>
            <a:ext cx="4622613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88" y="0"/>
            <a:ext cx="4622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8791461" y="132324"/>
            <a:ext cx="3181464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r>
              <a:rPr lang="en-US" sz="1400" b="1" dirty="0"/>
              <a:t>Trends in the Netherlands 2018</a:t>
            </a:r>
          </a:p>
          <a:p>
            <a:pPr algn="l"/>
            <a:r>
              <a:rPr lang="en-US" sz="1400" i="1" dirty="0" smtClean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www.cbs.nl</a:t>
            </a:r>
            <a:endParaRPr lang="en-US" sz="1400" i="1" dirty="0"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" y="486497"/>
            <a:ext cx="7562850" cy="566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6" y="595312"/>
            <a:ext cx="7562850" cy="5667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36405" y="633043"/>
            <a:ext cx="1249268" cy="4152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1400" b="1" dirty="0" smtClean="0">
                <a:cs typeface="B Nazanin" panose="00000400000000000000" pitchFamily="2" charset="-78"/>
              </a:rPr>
              <a:t>فهرست</a:t>
            </a:r>
            <a:endParaRPr lang="en-US" sz="1400" i="1" dirty="0">
              <a:latin typeface="Times New Roman" panose="02020603050405020304" pitchFamily="18" charset="0"/>
              <a:ea typeface="Open Sans" charset="0"/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1" y="633043"/>
            <a:ext cx="7562850" cy="5667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06" y="685524"/>
            <a:ext cx="7562850" cy="566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11" y="738005"/>
            <a:ext cx="7562850" cy="5667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92" y="878401"/>
            <a:ext cx="7562850" cy="5667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21" y="1018797"/>
            <a:ext cx="7562850" cy="56673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858835" y="2696905"/>
            <a:ext cx="1345319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r>
              <a:rPr lang="en-US" sz="1400" b="1" dirty="0" smtClean="0"/>
              <a:t>141 Pages</a:t>
            </a:r>
            <a:endParaRPr lang="en-US" sz="1400" i="1" dirty="0"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1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623673" y="132324"/>
            <a:ext cx="4349252" cy="37445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1400" b="1" dirty="0" smtClean="0">
                <a:cs typeface="B Nazanin" panose="00000400000000000000" pitchFamily="2" charset="-78"/>
              </a:rPr>
              <a:t>بررسی آماری 30 آمارنامه شهری/کشوری/سازمانی</a:t>
            </a:r>
            <a:endParaRPr lang="en-US" sz="1400" i="1" dirty="0">
              <a:latin typeface="Times New Roman" panose="02020603050405020304" pitchFamily="18" charset="0"/>
              <a:ea typeface="Open Sans" charset="0"/>
              <a:cs typeface="B Nazanin" panose="00000400000000000000" pitchFamily="2" charset="-7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035222"/>
              </p:ext>
            </p:extLst>
          </p:nvPr>
        </p:nvGraphicFramePr>
        <p:xfrm>
          <a:off x="5602406" y="585537"/>
          <a:ext cx="6589594" cy="6016444"/>
        </p:xfrm>
        <a:graphic>
          <a:graphicData uri="http://schemas.openxmlformats.org/drawingml/2006/table">
            <a:tbl>
              <a:tblPr rtl="1">
                <a:tableStyleId>{3C2FFA5D-87B4-456A-9821-1D502468CF0F}</a:tableStyleId>
              </a:tblPr>
              <a:tblGrid>
                <a:gridCol w="309061"/>
                <a:gridCol w="1004443"/>
                <a:gridCol w="728498"/>
                <a:gridCol w="4547592"/>
              </a:tblGrid>
              <a:tr h="134618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ردیف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نام شهر یا کشور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فرمت آمارنامه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نام کتاب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>
                          <a:effectLst/>
                          <a:cs typeface="B Nazanin" panose="00000400000000000000" pitchFamily="2" charset="-78"/>
                        </a:rPr>
                        <a:t>آلبانی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ALBANIA IN FIGURES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آرژانتین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u="none" strike="noStrike">
                          <a:effectLst/>
                          <a:cs typeface="B Nazanin" panose="00000400000000000000" pitchFamily="2" charset="-78"/>
                        </a:rPr>
                        <a:t>Anuario Estadístico de la República Argentina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سازمان آسئان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ASEAN Statistical Yearbook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بلغارستان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REFERENCE BOOK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2017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هلسینکی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HELSINKI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ورشو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ofWarsaw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ابوظبی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Abu Dhabi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لوگزامبورگ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LUXEMBOURG IN FIGURES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دانمارک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ایسلند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Iceland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ژاپن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HANDBOOK OF JAPAN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کوزوو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Kosovo in Figures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آمریکای لاتین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for Latin America and the Caribbean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لتونی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LATVIA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مقدونیه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the Republic of Macedonia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مالت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Malta in Figures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مولداوی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THE REPUBLIC OF MOLDOVA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هلند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Trends in the Netherlands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the Netherlands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نروژ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Norway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عمان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 Book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ژنو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200" u="none" strike="noStrike">
                          <a:effectLst/>
                          <a:cs typeface="B Nazanin" panose="00000400000000000000" pitchFamily="2" charset="-78"/>
                        </a:rPr>
                        <a:t>annuaire statistique du canton de genève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2629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بروکسل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200" u="none" strike="noStrike">
                          <a:effectLst/>
                          <a:cs typeface="B Nazanin" panose="00000400000000000000" pitchFamily="2" charset="-78"/>
                        </a:rPr>
                        <a:t>INDICATEURS STATISTIQUES DE LA RÉGION DE BRUXELLES-CAPITALE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سوئد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The Statistical Yearbook of Sweden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استرالیا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YEAR BOOK AUSTRALIA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کانادا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CANADA YEAR BOOK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مجارستان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Statistical Yearbook of Hungary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  <a:tr h="188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  <a:cs typeface="B Nazanin" panose="00000400000000000000" pitchFamily="2" charset="-78"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 dirty="0" smtClean="0">
                          <a:effectLst/>
                          <a:cs typeface="B Nazanin" panose="00000400000000000000" pitchFamily="2" charset="-78"/>
                        </a:rPr>
                        <a:t>کپنهاگ</a:t>
                      </a:r>
                      <a:endParaRPr lang="fa-IR" sz="1200" b="0" i="0" u="none" strike="noStrike" dirty="0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200" u="none" strike="noStrike">
                          <a:effectLst/>
                          <a:cs typeface="B Nazanin" panose="00000400000000000000" pitchFamily="2" charset="-78"/>
                        </a:rPr>
                        <a:t>کتاب</a:t>
                      </a:r>
                      <a:endParaRPr lang="fa-IR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u="none" strike="noStrike" dirty="0">
                          <a:effectLst/>
                          <a:cs typeface="B Nazanin" panose="00000400000000000000" pitchFamily="2" charset="-78"/>
                        </a:rPr>
                        <a:t>Statistical Yearbook of Copenhagen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3726" marR="3726" marT="3726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922278"/>
              </p:ext>
            </p:extLst>
          </p:nvPr>
        </p:nvGraphicFramePr>
        <p:xfrm>
          <a:off x="5136445" y="573571"/>
          <a:ext cx="5974938" cy="6222245"/>
        </p:xfrm>
        <a:graphic>
          <a:graphicData uri="http://schemas.openxmlformats.org/drawingml/2006/table">
            <a:tbl>
              <a:tblPr rtl="1">
                <a:tableStyleId>{16D9F66E-5EB9-4882-86FB-DCBF35E3C3E4}</a:tableStyleId>
              </a:tblPr>
              <a:tblGrid>
                <a:gridCol w="746867"/>
                <a:gridCol w="746867"/>
                <a:gridCol w="746867"/>
                <a:gridCol w="746867"/>
                <a:gridCol w="559328"/>
                <a:gridCol w="721881"/>
                <a:gridCol w="798444"/>
                <a:gridCol w="907817"/>
              </a:tblGrid>
              <a:tr h="205362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نمودار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روند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جدول مقایسه سالانه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گزارش تحلیلی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نقشه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اینفرگرافیک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مقایسه با سایر کشورها/ شهرها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دوزبانی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189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  <a:tr h="2274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515" marR="3515" marT="3515" marB="0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03907"/>
              </p:ext>
            </p:extLst>
          </p:nvPr>
        </p:nvGraphicFramePr>
        <p:xfrm>
          <a:off x="191927" y="506776"/>
          <a:ext cx="12000073" cy="6630680"/>
        </p:xfrm>
        <a:graphic>
          <a:graphicData uri="http://schemas.openxmlformats.org/drawingml/2006/table">
            <a:tbl>
              <a:tblPr rtl="1">
                <a:tableStyleId>{69CF1AB2-1976-4502-BF36-3FF5EA218861}</a:tableStyleId>
              </a:tblPr>
              <a:tblGrid>
                <a:gridCol w="549526"/>
                <a:gridCol w="549526"/>
                <a:gridCol w="549526"/>
                <a:gridCol w="549526"/>
                <a:gridCol w="549526"/>
                <a:gridCol w="549526"/>
                <a:gridCol w="549526"/>
                <a:gridCol w="815965"/>
                <a:gridCol w="549526"/>
                <a:gridCol w="549526"/>
                <a:gridCol w="549526"/>
                <a:gridCol w="549526"/>
                <a:gridCol w="643197"/>
                <a:gridCol w="549526"/>
                <a:gridCol w="549526"/>
                <a:gridCol w="1198969"/>
                <a:gridCol w="549526"/>
                <a:gridCol w="549526"/>
                <a:gridCol w="549526"/>
                <a:gridCol w="549526"/>
              </a:tblGrid>
              <a:tr h="218541">
                <a:tc gridSpan="20">
                  <a:txBody>
                    <a:bodyPr/>
                    <a:lstStyle/>
                    <a:p>
                      <a:pPr algn="ctr" rtl="1" fontAlgn="b"/>
                      <a:r>
                        <a:rPr lang="fa-IR" sz="1000" u="none" strike="noStrike" dirty="0">
                          <a:effectLst/>
                        </a:rPr>
                        <a:t>فراوانی انواع طبقه بندی اطلاعات در آمارنامه سایر شهرها و کشورها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Titr" panose="000007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029">
                <a:tc gridSpan="20"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</a:rPr>
                        <a:t>طبقه بندی فصل ها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059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نقشه/ اطلاعات جغرافیایی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آب و هوا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جمعیت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جرم و جنایت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آموزش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فرهنگ، هنر و ورزش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سلامت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بازار کار/اشتغال/ کسب و کار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درآمد، هزینه و مصرف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تجارت و صنعت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>
                          <a:effectLst/>
                          <a:cs typeface="B Nazanin" panose="00000400000000000000" pitchFamily="2" charset="-78"/>
                        </a:rPr>
                        <a:t>کشاورزی</a:t>
                      </a:r>
                      <a:endParaRPr lang="fa-IR" sz="1000" b="0" i="0" u="none" strike="noStrike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دامداری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جنگل/ محیط زیست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حمل و نقل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گردشگری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حساب های مالی/ تولید ناخالص داخلی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انرژی و آب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اقتصاد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علم و فناوری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000" u="none" strike="noStrike" dirty="0">
                          <a:effectLst/>
                          <a:cs typeface="B Nazanin" panose="00000400000000000000" pitchFamily="2" charset="-78"/>
                        </a:rPr>
                        <a:t>مسکن</a:t>
                      </a:r>
                      <a:endParaRPr lang="fa-IR" sz="1000" b="0" i="0" u="none" strike="noStrike" dirty="0">
                        <a:solidFill>
                          <a:srgbClr val="000000"/>
                        </a:solidFill>
                        <a:effectLst/>
                        <a:latin typeface="B Zar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✔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172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✔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 Nazanin" panose="00000400000000000000" pitchFamily="2" charset="-78"/>
                        <a:cs typeface="B Nazanin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  <a:tr h="2070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 Mitra" panose="00000400000000000000" pitchFamily="2" charset="-78"/>
                        <a:cs typeface="B Mitra" panose="00000400000000000000" pitchFamily="2" charset="-78"/>
                      </a:endParaRPr>
                    </a:p>
                  </a:txBody>
                  <a:tcPr marL="3241" marR="3241" marT="324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79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21DFB3A-0DDF-4C4D-A1EA-2236ED0886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 9"/>
          <p:cNvSpPr/>
          <p:nvPr/>
        </p:nvSpPr>
        <p:spPr>
          <a:xfrm>
            <a:off x="4324350" y="0"/>
            <a:ext cx="1771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B Esfehan" panose="00000700000000000000" pitchFamily="2" charset="-78"/>
              </a:rPr>
              <a:t>بررسی نمونه های خارجی</a:t>
            </a:r>
            <a:endParaRPr lang="en-US" dirty="0"/>
          </a:p>
        </p:txBody>
      </p:sp>
      <p:sp>
        <p:nvSpPr>
          <p:cNvPr id="9" name="Freeform 27">
            <a:extLst>
              <a:ext uri="{FF2B5EF4-FFF2-40B4-BE49-F238E27FC236}">
                <a16:creationId xmlns="" xmlns:a16="http://schemas.microsoft.com/office/drawing/2014/main" id="{DA65DC47-EC3A-42E5-B755-5572959A05A2}"/>
              </a:ext>
            </a:extLst>
          </p:cNvPr>
          <p:cNvSpPr>
            <a:spLocks noEditPoints="1"/>
          </p:cNvSpPr>
          <p:nvPr/>
        </p:nvSpPr>
        <p:spPr bwMode="auto">
          <a:xfrm>
            <a:off x="5876458" y="5505451"/>
            <a:ext cx="439084" cy="442912"/>
          </a:xfrm>
          <a:custGeom>
            <a:avLst/>
            <a:gdLst>
              <a:gd name="T0" fmla="*/ 160 w 160"/>
              <a:gd name="T1" fmla="*/ 80 h 160"/>
              <a:gd name="T2" fmla="*/ 80 w 160"/>
              <a:gd name="T3" fmla="*/ 0 h 160"/>
              <a:gd name="T4" fmla="*/ 0 w 160"/>
              <a:gd name="T5" fmla="*/ 80 h 160"/>
              <a:gd name="T6" fmla="*/ 80 w 160"/>
              <a:gd name="T7" fmla="*/ 160 h 160"/>
              <a:gd name="T8" fmla="*/ 160 w 160"/>
              <a:gd name="T9" fmla="*/ 80 h 160"/>
              <a:gd name="T10" fmla="*/ 8 w 160"/>
              <a:gd name="T11" fmla="*/ 80 h 160"/>
              <a:gd name="T12" fmla="*/ 80 w 160"/>
              <a:gd name="T13" fmla="*/ 8 h 160"/>
              <a:gd name="T14" fmla="*/ 152 w 160"/>
              <a:gd name="T15" fmla="*/ 80 h 160"/>
              <a:gd name="T16" fmla="*/ 80 w 160"/>
              <a:gd name="T17" fmla="*/ 152 h 160"/>
              <a:gd name="T18" fmla="*/ 8 w 160"/>
              <a:gd name="T19" fmla="*/ 80 h 160"/>
              <a:gd name="T20" fmla="*/ 83 w 160"/>
              <a:gd name="T21" fmla="*/ 118 h 160"/>
              <a:gd name="T22" fmla="*/ 105 w 160"/>
              <a:gd name="T23" fmla="*/ 95 h 160"/>
              <a:gd name="T24" fmla="*/ 105 w 160"/>
              <a:gd name="T25" fmla="*/ 89 h 160"/>
              <a:gd name="T26" fmla="*/ 100 w 160"/>
              <a:gd name="T27" fmla="*/ 89 h 160"/>
              <a:gd name="T28" fmla="*/ 84 w 160"/>
              <a:gd name="T29" fmla="*/ 105 h 160"/>
              <a:gd name="T30" fmla="*/ 84 w 160"/>
              <a:gd name="T31" fmla="*/ 45 h 160"/>
              <a:gd name="T32" fmla="*/ 80 w 160"/>
              <a:gd name="T33" fmla="*/ 41 h 160"/>
              <a:gd name="T34" fmla="*/ 76 w 160"/>
              <a:gd name="T35" fmla="*/ 45 h 160"/>
              <a:gd name="T36" fmla="*/ 76 w 160"/>
              <a:gd name="T37" fmla="*/ 105 h 160"/>
              <a:gd name="T38" fmla="*/ 60 w 160"/>
              <a:gd name="T39" fmla="*/ 89 h 160"/>
              <a:gd name="T40" fmla="*/ 55 w 160"/>
              <a:gd name="T41" fmla="*/ 89 h 160"/>
              <a:gd name="T42" fmla="*/ 55 w 160"/>
              <a:gd name="T43" fmla="*/ 95 h 160"/>
              <a:gd name="T44" fmla="*/ 77 w 160"/>
              <a:gd name="T45" fmla="*/ 118 h 160"/>
              <a:gd name="T46" fmla="*/ 80 w 160"/>
              <a:gd name="T47" fmla="*/ 119 h 160"/>
              <a:gd name="T48" fmla="*/ 83 w 160"/>
              <a:gd name="T49" fmla="*/ 11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0" h="160">
                <a:moveTo>
                  <a:pt x="160" y="80"/>
                </a:moveTo>
                <a:cubicBezTo>
                  <a:pt x="160" y="36"/>
                  <a:pt x="124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lose/>
                <a:moveTo>
                  <a:pt x="8" y="80"/>
                </a:moveTo>
                <a:cubicBezTo>
                  <a:pt x="8" y="40"/>
                  <a:pt x="40" y="8"/>
                  <a:pt x="80" y="8"/>
                </a:cubicBezTo>
                <a:cubicBezTo>
                  <a:pt x="120" y="8"/>
                  <a:pt x="152" y="40"/>
                  <a:pt x="152" y="80"/>
                </a:cubicBezTo>
                <a:cubicBezTo>
                  <a:pt x="152" y="120"/>
                  <a:pt x="120" y="152"/>
                  <a:pt x="80" y="152"/>
                </a:cubicBezTo>
                <a:cubicBezTo>
                  <a:pt x="40" y="152"/>
                  <a:pt x="8" y="120"/>
                  <a:pt x="8" y="80"/>
                </a:cubicBezTo>
                <a:close/>
                <a:moveTo>
                  <a:pt x="83" y="118"/>
                </a:moveTo>
                <a:cubicBezTo>
                  <a:pt x="105" y="95"/>
                  <a:pt x="105" y="95"/>
                  <a:pt x="105" y="95"/>
                </a:cubicBezTo>
                <a:cubicBezTo>
                  <a:pt x="107" y="94"/>
                  <a:pt x="107" y="91"/>
                  <a:pt x="105" y="89"/>
                </a:cubicBezTo>
                <a:cubicBezTo>
                  <a:pt x="104" y="88"/>
                  <a:pt x="101" y="88"/>
                  <a:pt x="100" y="89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3"/>
                  <a:pt x="82" y="41"/>
                  <a:pt x="80" y="41"/>
                </a:cubicBezTo>
                <a:cubicBezTo>
                  <a:pt x="78" y="41"/>
                  <a:pt x="76" y="43"/>
                  <a:pt x="76" y="45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60" y="89"/>
                  <a:pt x="60" y="89"/>
                  <a:pt x="60" y="89"/>
                </a:cubicBezTo>
                <a:cubicBezTo>
                  <a:pt x="59" y="88"/>
                  <a:pt x="56" y="88"/>
                  <a:pt x="55" y="89"/>
                </a:cubicBezTo>
                <a:cubicBezTo>
                  <a:pt x="53" y="91"/>
                  <a:pt x="53" y="94"/>
                  <a:pt x="55" y="9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8" y="118"/>
                  <a:pt x="79" y="119"/>
                  <a:pt x="80" y="119"/>
                </a:cubicBezTo>
                <a:cubicBezTo>
                  <a:pt x="81" y="119"/>
                  <a:pt x="82" y="118"/>
                  <a:pt x="83" y="1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52400" dir="5400000" algn="t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EA286508-62D0-1F4B-89EA-9DB7EDB53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Rectangle 5"/>
          <p:cNvSpPr/>
          <p:nvPr/>
        </p:nvSpPr>
        <p:spPr>
          <a:xfrm>
            <a:off x="1212865" y="226422"/>
            <a:ext cx="11162014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5587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978658" y="2788863"/>
            <a:ext cx="9435300" cy="133736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7200" b="1" dirty="0" smtClean="0">
                <a:cs typeface="B Nazanin" panose="00000400000000000000" pitchFamily="2" charset="-78"/>
              </a:rPr>
              <a:t>با تشکر از توجه شما</a:t>
            </a:r>
            <a:endParaRPr lang="en-US" sz="7200" b="1" spc="0" dirty="0">
              <a:solidFill>
                <a:srgbClr val="FFFFFF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8658" y="5275165"/>
            <a:ext cx="2018416" cy="25191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885542" y="187721"/>
            <a:ext cx="5087384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fa-IR" sz="2400" b="1" dirty="0" smtClean="0">
                <a:cs typeface="B Nazanin" panose="00000400000000000000" pitchFamily="2" charset="-78"/>
              </a:rPr>
              <a:t>بارسلون</a:t>
            </a:r>
          </a:p>
          <a:p>
            <a:pPr algn="r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www.bcn.cat/estadistica/angles/dades/anuari/index.htm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6" y="995219"/>
            <a:ext cx="8835527" cy="55680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F1156D2-21B7-4414-97A6-6A8A6CD2933C}"/>
              </a:ext>
            </a:extLst>
          </p:cNvPr>
          <p:cNvSpPr/>
          <p:nvPr/>
        </p:nvSpPr>
        <p:spPr>
          <a:xfrm>
            <a:off x="2073547" y="2710149"/>
            <a:ext cx="1881508" cy="2749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36" y="995219"/>
            <a:ext cx="8143875" cy="5305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F1156D2-21B7-4414-97A6-6A8A6CD2933C}"/>
              </a:ext>
            </a:extLst>
          </p:cNvPr>
          <p:cNvSpPr/>
          <p:nvPr/>
        </p:nvSpPr>
        <p:spPr>
          <a:xfrm>
            <a:off x="2483511" y="1518394"/>
            <a:ext cx="4842978" cy="26335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42" y="1183643"/>
            <a:ext cx="7781925" cy="4781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F1156D2-21B7-4414-97A6-6A8A6CD2933C}"/>
              </a:ext>
            </a:extLst>
          </p:cNvPr>
          <p:cNvSpPr/>
          <p:nvPr/>
        </p:nvSpPr>
        <p:spPr>
          <a:xfrm>
            <a:off x="2765232" y="3007279"/>
            <a:ext cx="1189823" cy="2749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02" y="1183643"/>
            <a:ext cx="9840698" cy="4591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47" y="958749"/>
            <a:ext cx="5322665" cy="573588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7458698" y="4278489"/>
            <a:ext cx="2826345" cy="1693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4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678756" y="132324"/>
            <a:ext cx="4294169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fa-IR" sz="2400" b="1" dirty="0" smtClean="0">
                <a:cs typeface="B Nazanin" panose="00000400000000000000" pitchFamily="2" charset="-78"/>
              </a:rPr>
              <a:t>ایالت کاتولونیا</a:t>
            </a:r>
          </a:p>
          <a:p>
            <a:pPr algn="r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https://www.idescat.cat/pub/?id=aec&amp;lang=en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1259137"/>
            <a:ext cx="10058400" cy="4121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4048" y="4572000"/>
            <a:ext cx="3811836" cy="253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1" y="896067"/>
            <a:ext cx="10058400" cy="5566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1" y="1006861"/>
            <a:ext cx="10058400" cy="2672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91" y="1006861"/>
            <a:ext cx="9934575" cy="238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15" y="1005272"/>
            <a:ext cx="9763125" cy="2905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8" y="1040062"/>
            <a:ext cx="7734300" cy="2600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8" y="1006861"/>
            <a:ext cx="10058400" cy="52203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15298" y="1520328"/>
            <a:ext cx="624519" cy="374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46200" y="1531344"/>
            <a:ext cx="1072422" cy="374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8" y="1006861"/>
            <a:ext cx="10058400" cy="54560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00268" y="1344057"/>
            <a:ext cx="1072422" cy="374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74" y="1006861"/>
            <a:ext cx="10058400" cy="416355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44498" y="3794233"/>
            <a:ext cx="2315608" cy="374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8" y="1259137"/>
            <a:ext cx="10058400" cy="37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3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10" grpId="0" animBg="1"/>
      <p:bldP spid="12" grpId="0" animBg="1"/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885542" y="132324"/>
            <a:ext cx="5087383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fa-IR" sz="2400" b="1" dirty="0" smtClean="0">
                <a:cs typeface="B Nazanin" panose="00000400000000000000" pitchFamily="2" charset="-78"/>
              </a:rPr>
              <a:t>توکیو</a:t>
            </a:r>
          </a:p>
          <a:p>
            <a:pPr algn="r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http://www.toukei.metro.tokyo.jp/tnenkan/tn-eindex.htm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4" y="949287"/>
            <a:ext cx="7943850" cy="5334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24569" y="4010140"/>
            <a:ext cx="4076241" cy="473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1034" y="4579629"/>
            <a:ext cx="6006373" cy="1193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12665" y="3360835"/>
            <a:ext cx="4239256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fa-IR" sz="2000" b="1" dirty="0" smtClean="0">
                <a:cs typeface="B Nazanin" panose="00000400000000000000" pitchFamily="2" charset="-78"/>
              </a:rPr>
              <a:t>اصلاحات اعمال شده در نسخه های مختلف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797407" y="4069181"/>
            <a:ext cx="881350" cy="8443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1034" y="5868604"/>
            <a:ext cx="6094508" cy="245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55231" y="4524089"/>
            <a:ext cx="3128790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fa-IR" sz="2000" b="1" dirty="0" smtClean="0">
                <a:cs typeface="B Nazanin" panose="00000400000000000000" pitchFamily="2" charset="-78"/>
              </a:rPr>
              <a:t>آرشیو آمارنامه ها از سال 1957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885542" y="5257857"/>
            <a:ext cx="966157" cy="733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6" y="943233"/>
            <a:ext cx="9888729" cy="554355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88489" y="949287"/>
            <a:ext cx="3747915" cy="5537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94220" y="170219"/>
            <a:ext cx="2500829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fa-IR" sz="2000" b="1" dirty="0" smtClean="0">
                <a:solidFill>
                  <a:schemeClr val="tx2"/>
                </a:solidFill>
                <a:cs typeface="B Nazanin" panose="00000400000000000000" pitchFamily="2" charset="-78"/>
              </a:rPr>
              <a:t>عناوین فصول آمارنامه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840822" y="904228"/>
            <a:ext cx="887949" cy="98866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4" y="89628"/>
            <a:ext cx="6062104" cy="65424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2" y="170219"/>
            <a:ext cx="5506456" cy="641846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4" y="145764"/>
            <a:ext cx="5624956" cy="64862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7" y="170219"/>
            <a:ext cx="5660699" cy="65274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7" y="132324"/>
            <a:ext cx="5675710" cy="659801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2" y="80788"/>
            <a:ext cx="5737650" cy="66162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7" y="104770"/>
            <a:ext cx="4036362" cy="656826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0114390" y="1398560"/>
            <a:ext cx="803325" cy="298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49" y="904228"/>
            <a:ext cx="5852727" cy="58389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78" y="896806"/>
            <a:ext cx="6229350" cy="55054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20" y="878565"/>
            <a:ext cx="7115080" cy="5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 animBg="1"/>
      <p:bldP spid="20" grpId="0" animBg="1"/>
      <p:bldP spid="21" grpId="0" animBg="1"/>
      <p:bldP spid="25" grpId="0" animBg="1"/>
      <p:bldP spid="27" grpId="0" animBg="1"/>
      <p:bldP spid="30" grpId="0" animBg="1"/>
      <p:bldP spid="31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643171" y="132324"/>
            <a:ext cx="5329754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ایرلند</a:t>
            </a:r>
          </a:p>
          <a:p>
            <a:pPr algn="l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www.cso.ie/en/releasesandpublications/ep/p-syi/psyi2018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524000"/>
            <a:ext cx="762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062131"/>
            <a:ext cx="10058400" cy="4733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053107"/>
            <a:ext cx="5748691" cy="58048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076322"/>
            <a:ext cx="10058400" cy="4733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939303"/>
            <a:ext cx="10058400" cy="57755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939303"/>
            <a:ext cx="10058400" cy="57755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939303"/>
            <a:ext cx="10058400" cy="57755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899249"/>
            <a:ext cx="10058400" cy="61126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894457"/>
            <a:ext cx="10058400" cy="25487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3452215"/>
            <a:ext cx="10058400" cy="2949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880724"/>
            <a:ext cx="10058400" cy="3159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188137"/>
            <a:ext cx="10058400" cy="47786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876664"/>
            <a:ext cx="10058400" cy="62369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5" y="1264535"/>
            <a:ext cx="10058400" cy="44664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609553"/>
            <a:ext cx="10058400" cy="25487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885145"/>
            <a:ext cx="10058400" cy="58166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3" y="1059380"/>
            <a:ext cx="10058400" cy="61351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7" y="1264535"/>
            <a:ext cx="10058400" cy="62415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2" y="1564732"/>
            <a:ext cx="10058400" cy="2421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5" y="1910248"/>
            <a:ext cx="10058400" cy="52078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5" y="872568"/>
            <a:ext cx="10058400" cy="616596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6" y="1040772"/>
            <a:ext cx="9765580" cy="685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8" y="1336475"/>
            <a:ext cx="10023974" cy="685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4" y="1658582"/>
            <a:ext cx="10058400" cy="53432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69" y="1868171"/>
            <a:ext cx="10058400" cy="498823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90" y="875073"/>
            <a:ext cx="5076825" cy="53054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14" y="961745"/>
            <a:ext cx="40005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14333" y="65349"/>
            <a:ext cx="1958592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عمان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www.ncsi.gov.om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43" y="0"/>
            <a:ext cx="5357525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178805" y="840670"/>
            <a:ext cx="3322848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ویژگی: چاپ دوزبانه عربی-انگلیسی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43" y="132324"/>
            <a:ext cx="5109818" cy="656272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840229" y="152014"/>
            <a:ext cx="1348993" cy="4721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فهرست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983036" y="624187"/>
            <a:ext cx="857193" cy="46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89222" y="624187"/>
            <a:ext cx="966672" cy="37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8" y="857428"/>
            <a:ext cx="10058400" cy="548847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819235" y="908673"/>
            <a:ext cx="2062822" cy="47217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محتوای فصول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" y="2470"/>
            <a:ext cx="6021363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57" y="364415"/>
            <a:ext cx="9343508" cy="61380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926" y="1146848"/>
            <a:ext cx="1110696" cy="55473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" y="3331"/>
            <a:ext cx="10058400" cy="63776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961871" y="443634"/>
            <a:ext cx="3756752" cy="23179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2" y="30567"/>
            <a:ext cx="9525000" cy="6362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6" y="-2470"/>
            <a:ext cx="5951949" cy="685438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70329" y="3216925"/>
            <a:ext cx="2642355" cy="71609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790789" y="6144373"/>
            <a:ext cx="1030722" cy="71609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4" grpId="0" animBg="1"/>
      <p:bldP spid="35" grpId="0" animBg="1"/>
      <p:bldP spid="11" grpId="0" animBg="1"/>
      <p:bldP spid="14" grpId="0" animBg="1"/>
      <p:bldP spid="17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573657" y="132324"/>
            <a:ext cx="2399267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آمستردام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www.ois.amsterdam.nl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2" y="0"/>
            <a:ext cx="464574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72" y="0"/>
            <a:ext cx="4834328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9" y="0"/>
            <a:ext cx="4834328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06" y="0"/>
            <a:ext cx="4834328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23" y="0"/>
            <a:ext cx="4834328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8" y="0"/>
            <a:ext cx="4834328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47856" y="2781758"/>
            <a:ext cx="3859558" cy="20656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Development </a:t>
            </a:r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January 2018 there were 432,632 homes in Amsterdam, 5,000 more than a year earlier. </a:t>
            </a:r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the housing stock in Amsterdam changes: more owner-occupied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homes...</a:t>
            </a:r>
            <a:endParaRPr lang="en-US" sz="1200" i="1" dirty="0"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949678" y="2291508"/>
            <a:ext cx="0" cy="490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73" y="0"/>
            <a:ext cx="4834328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71" y="2754"/>
            <a:ext cx="4834328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2" y="2754"/>
            <a:ext cx="4834328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37" y="2754"/>
            <a:ext cx="4834328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63" y="2754"/>
            <a:ext cx="4834328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38" y="0"/>
            <a:ext cx="4834328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90" y="0"/>
            <a:ext cx="4834328" cy="685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92" y="0"/>
            <a:ext cx="4645742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573656" y="2073412"/>
            <a:ext cx="2399267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en-US" sz="2400" b="1" dirty="0" smtClean="0">
                <a:cs typeface="B Nazanin" panose="00000400000000000000" pitchFamily="2" charset="-78"/>
              </a:rPr>
              <a:t>510 Pages</a:t>
            </a:r>
            <a:endParaRPr lang="fa-IR" sz="2400" b="1" dirty="0" smtClean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946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188067" y="132324"/>
            <a:ext cx="2784858" cy="708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لوگزامبورگ</a:t>
            </a:r>
          </a:p>
          <a:p>
            <a:pPr algn="r" rtl="1"/>
            <a:r>
              <a:rPr lang="en-US" sz="1600" i="1" dirty="0"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https://statistiques.public.lu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8" y="0"/>
            <a:ext cx="498933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40" y="0"/>
            <a:ext cx="4341823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6419" y="275422"/>
            <a:ext cx="837282" cy="29745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41" y="0"/>
            <a:ext cx="5006529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1" y="47625"/>
            <a:ext cx="5010150" cy="6810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18" y="23812"/>
            <a:ext cx="4995333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5" y="0"/>
            <a:ext cx="4742329" cy="685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971696" y="6455884"/>
            <a:ext cx="757075" cy="40211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629619" y="5508434"/>
            <a:ext cx="817841" cy="859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23" grpId="0" animBg="1"/>
    </p:bldLst>
  </p:timing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3210</TotalTime>
  <Words>1154</Words>
  <Application>Microsoft Office PowerPoint</Application>
  <PresentationFormat>Widescreen</PresentationFormat>
  <Paragraphs>1122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B Esfehan</vt:lpstr>
      <vt:lpstr>B Mitra</vt:lpstr>
      <vt:lpstr>B Nazanin</vt:lpstr>
      <vt:lpstr>B Titr</vt:lpstr>
      <vt:lpstr>B Zar</vt:lpstr>
      <vt:lpstr>Calibri</vt:lpstr>
      <vt:lpstr>Montserrat</vt:lpstr>
      <vt:lpstr>Montserrat Black</vt:lpstr>
      <vt:lpstr>Montserrat SemiBold</vt:lpstr>
      <vt:lpstr>Montserrat-Bold</vt:lpstr>
      <vt:lpstr>Open Sans</vt:lpstr>
      <vt:lpstr>Open Sans SemiBold</vt:lpstr>
      <vt:lpstr>Times New Roman</vt:lpstr>
      <vt:lpstr>Voodoo Powerpoint Template</vt:lpstr>
      <vt:lpstr>Voodoo2 Powerpoint Template</vt:lpstr>
      <vt:lpstr>بررسی نمونه ارائه آمارنامه ها  </vt:lpstr>
      <vt:lpstr>بررسی نمونه های خارجی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علی زینلی شعرباف</cp:lastModifiedBy>
  <cp:revision>332</cp:revision>
  <dcterms:created xsi:type="dcterms:W3CDTF">2017-07-25T02:03:18Z</dcterms:created>
  <dcterms:modified xsi:type="dcterms:W3CDTF">2019-06-09T05:58:14Z</dcterms:modified>
  <cp:category/>
</cp:coreProperties>
</file>